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804" r:id="rId1"/>
  </p:sldMasterIdLst>
  <p:notesMasterIdLst>
    <p:notesMasterId r:id="rId32"/>
  </p:notesMasterIdLst>
  <p:sldIdLst>
    <p:sldId id="355" r:id="rId2"/>
    <p:sldId id="365" r:id="rId3"/>
    <p:sldId id="258" r:id="rId4"/>
    <p:sldId id="357" r:id="rId5"/>
    <p:sldId id="358" r:id="rId6"/>
    <p:sldId id="359" r:id="rId7"/>
    <p:sldId id="360" r:id="rId8"/>
    <p:sldId id="349" r:id="rId9"/>
    <p:sldId id="366" r:id="rId10"/>
    <p:sldId id="259" r:id="rId11"/>
    <p:sldId id="330" r:id="rId12"/>
    <p:sldId id="331" r:id="rId13"/>
    <p:sldId id="367" r:id="rId14"/>
    <p:sldId id="261" r:id="rId15"/>
    <p:sldId id="275" r:id="rId16"/>
    <p:sldId id="368" r:id="rId17"/>
    <p:sldId id="351" r:id="rId18"/>
    <p:sldId id="369" r:id="rId19"/>
    <p:sldId id="350" r:id="rId20"/>
    <p:sldId id="341" r:id="rId21"/>
    <p:sldId id="263" r:id="rId22"/>
    <p:sldId id="287" r:id="rId23"/>
    <p:sldId id="290" r:id="rId24"/>
    <p:sldId id="294" r:id="rId25"/>
    <p:sldId id="346" r:id="rId26"/>
    <p:sldId id="347" r:id="rId27"/>
    <p:sldId id="348" r:id="rId28"/>
    <p:sldId id="375" r:id="rId29"/>
    <p:sldId id="373" r:id="rId30"/>
    <p:sldId id="374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865052794231272E-2"/>
          <c:y val="0.32931856064320053"/>
          <c:w val="0.92827195467422119"/>
          <c:h val="0.542170801058927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Val val="1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-25"/>
        <c:axId val="47104000"/>
        <c:axId val="47105536"/>
      </c:barChart>
      <c:catAx>
        <c:axId val="4710400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7105536"/>
        <c:crosses val="autoZero"/>
        <c:auto val="1"/>
        <c:lblAlgn val="ctr"/>
        <c:lblOffset val="100"/>
      </c:catAx>
      <c:valAx>
        <c:axId val="47105536"/>
        <c:scaling>
          <c:orientation val="minMax"/>
          <c:max val="1"/>
          <c:min val="0"/>
        </c:scaling>
        <c:delete val="1"/>
        <c:axPos val="l"/>
        <c:numFmt formatCode="0.0%" sourceLinked="1"/>
        <c:tickLblPos val="nextTo"/>
        <c:crossAx val="471040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FA2D-A025-4278-A35F-3CB9D1C1B422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BAE7-2A50-41CF-AC43-CB54C0B122C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0127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7BAE7-2A50-41CF-AC43-CB54C0B122CA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3054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9969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3972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142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381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803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871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1769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4838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9474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2594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686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5240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27384"/>
            <a:ext cx="9144000" cy="1811338"/>
            <a:chOff x="-25865" y="3261767"/>
            <a:chExt cx="9144000" cy="1811338"/>
          </a:xfrm>
        </p:grpSpPr>
        <p:pic>
          <p:nvPicPr>
            <p:cNvPr id="5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361" t="17719" r="31654" b="63577"/>
            <a:stretch>
              <a:fillRect/>
            </a:stretch>
          </p:blipFill>
          <p:spPr bwMode="auto">
            <a:xfrm>
              <a:off x="-25865" y="3261767"/>
              <a:ext cx="9144000" cy="181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l_fi" descr="http://3.bp.blogspot.com/_TMzEax0xNOA/TOpL8Tn1RfI/AAAAAAAAAEw/3d30uvcmv3I/S220/logo_UFPEL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083" y="3626892"/>
              <a:ext cx="1223963" cy="1081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4" descr="http://www.unasus.ufma.br/unasus_data/site/images/noticias/1356913b26unasus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3730872"/>
              <a:ext cx="1309688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tângulo 8"/>
          <p:cNvSpPr/>
          <p:nvPr/>
        </p:nvSpPr>
        <p:spPr>
          <a:xfrm>
            <a:off x="1043608" y="2124145"/>
            <a:ext cx="70421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Trabalho de Conclusão de Curso</a:t>
            </a:r>
            <a:endParaRPr lang="pt-BR" sz="3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27175" y="4854059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 </a:t>
            </a: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Aluno: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Alexey Romero Terrero</a:t>
            </a:r>
          </a:p>
          <a:p>
            <a:pPr algn="ctr"/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Orientadora: Alexandra Martins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Pelotas, 2016.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63864" y="3175808"/>
            <a:ext cx="78685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Melhoria da atenção na prevenção e controle dos cânceres de colo de útero e mama na UBS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M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anoel Fernandes Vieira em Sena Madureira/AC</a:t>
            </a:r>
          </a:p>
          <a:p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 flipV="1">
            <a:off x="720080" y="4394048"/>
            <a:ext cx="781236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25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3600" dirty="0" smtClean="0"/>
          </a:p>
          <a:p>
            <a:pPr marL="0" indent="0" algn="just">
              <a:buNone/>
            </a:pPr>
            <a:r>
              <a:rPr lang="pt-BR" sz="3600" dirty="0" smtClean="0"/>
              <a:t>        Melhorar a </a:t>
            </a:r>
            <a:r>
              <a:rPr lang="pt-BR" sz="3600" dirty="0"/>
              <a:t>prevenção e controle dos cânceres de colo de útero e mama na UBS </a:t>
            </a:r>
            <a:r>
              <a:rPr lang="pt-BR" sz="3600" dirty="0" smtClean="0"/>
              <a:t>Manoel Fernandes Vieira </a:t>
            </a:r>
            <a:r>
              <a:rPr lang="pt-BR" sz="3600" dirty="0"/>
              <a:t>em Sena Madureira/AC.</a:t>
            </a:r>
          </a:p>
        </p:txBody>
      </p:sp>
      <p:sp>
        <p:nvSpPr>
          <p:cNvPr id="4" name="Seta entalhada para a direita 3"/>
          <p:cNvSpPr/>
          <p:nvPr/>
        </p:nvSpPr>
        <p:spPr>
          <a:xfrm>
            <a:off x="755576" y="2420888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850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cap="none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600" cap="none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Período </a:t>
            </a:r>
            <a:r>
              <a:rPr lang="pt-BR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12 semanas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– Público alvo:mulheres na faixa etária entre 25 e 69 anos pertencentes à área de abrangência da unidade de saúde. </a:t>
            </a:r>
          </a:p>
          <a:p>
            <a:pPr algn="just"/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Ações em quatro eixos: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Monitoramento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Avaliação;Organização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Gestão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Serviço; Qualificação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Prática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Clínica 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Público.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41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85860"/>
            <a:ext cx="8784976" cy="557214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sz="3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Logística:</a:t>
            </a:r>
          </a:p>
          <a:p>
            <a:pPr algn="just">
              <a:buNone/>
            </a:pPr>
            <a:endParaRPr lang="pt-BR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Caderno de Atenção Básica - Controle dos cânceres do colo do útero e da mama do Ministério da Saúde (BRASIL, 2013). </a:t>
            </a:r>
            <a:endParaRPr lang="pt-BR" sz="31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Planilha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eletrônica de coleta de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dados;Ficha-espelho;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Fichas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de Requisição de Exame Citopatológico de Colo de Útero e de Mamografia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Organização da agenda e acolhimento das mulheres</a:t>
            </a:r>
          </a:p>
          <a:p>
            <a:pPr algn="just">
              <a:lnSpc>
                <a:spcPct val="12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Contato com associação de moradores, conselho local de saúde e representantes da comunidade e igrejas.</a:t>
            </a:r>
          </a:p>
          <a:p>
            <a:pPr algn="just">
              <a:lnSpc>
                <a:spcPct val="120000"/>
              </a:lnSpc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Capacitação da equipe</a:t>
            </a:r>
          </a:p>
          <a:p>
            <a:pPr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3200" dirty="0" smtClean="0"/>
              <a:t>	</a:t>
            </a:r>
          </a:p>
          <a:p>
            <a:pPr marL="0" indent="0" algn="just">
              <a:buNone/>
            </a:pPr>
            <a:r>
              <a:rPr lang="pt-BR" sz="3200" dirty="0" smtClean="0"/>
              <a:t>   </a:t>
            </a:r>
            <a:endParaRPr lang="pt-BR" sz="3200" dirty="0"/>
          </a:p>
          <a:p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9248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cap="none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3600" cap="none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172400" y="980728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580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3922" y="2492896"/>
            <a:ext cx="79248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Específicos, </a:t>
            </a:r>
          </a:p>
          <a:p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Metas e Resultados 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4800" cy="648072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cap="none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 e Metas </a:t>
            </a:r>
            <a:endParaRPr lang="pt-BR" sz="3600" b="1" cap="none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356848" cy="54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de detecção precoce do câncer de colo e do câncer de mama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1.1: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de detecção precoce do câncer de colo de útero das mulheres na faixa etária entre 25 e 64 anos de idade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50%.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1.2: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de detecção precoce do câncer de mama das mulheres na faixa etária entre 50 e 69 anos de idade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%.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3200" dirty="0" smtClean="0"/>
          </a:p>
          <a:p>
            <a:endParaRPr lang="pt-BR" sz="3200" dirty="0"/>
          </a:p>
        </p:txBody>
      </p:sp>
      <p:sp>
        <p:nvSpPr>
          <p:cNvPr id="5" name="Seta entalhada para a direita 4"/>
          <p:cNvSpPr/>
          <p:nvPr/>
        </p:nvSpPr>
        <p:spPr>
          <a:xfrm>
            <a:off x="8028384" y="6309320"/>
            <a:ext cx="93610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3545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5000636"/>
            <a:ext cx="81369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da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proporção de mulheres entre 25 e 64 anos com exame citológico de colo de útero em dia. UBS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Manoel Fernandes Vieira,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Sena Madureira/AC,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2016.</a:t>
            </a:r>
          </a:p>
          <a:p>
            <a:pPr algn="just"/>
            <a:endParaRPr lang="pt-BR" sz="1000" dirty="0"/>
          </a:p>
          <a:p>
            <a:pPr algn="r"/>
            <a:r>
              <a:rPr lang="pt-BR" dirty="0"/>
              <a:t>Fonte: Planilha Final da Coleta de Dados.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899592" y="378530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Resultados </a:t>
            </a:r>
            <a:r>
              <a:rPr lang="pt-BR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1, </a:t>
            </a:r>
            <a:r>
              <a:rPr lang="pt-BR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1.1</a:t>
            </a:r>
          </a:p>
          <a:p>
            <a:endParaRPr lang="pt-BR" sz="3600" b="1" dirty="0">
              <a:solidFill>
                <a:srgbClr val="000099"/>
              </a:solidFill>
            </a:endParaRPr>
          </a:p>
          <a:p>
            <a:pPr marL="571500" indent="-571500">
              <a:buFont typeface="Wingdings" pitchFamily="2" charset="2"/>
              <a:buChar char="v"/>
            </a:pPr>
            <a:endParaRPr lang="pt-BR" sz="3600" b="1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4 Objet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19187372"/>
              </p:ext>
            </p:extLst>
          </p:nvPr>
        </p:nvGraphicFramePr>
        <p:xfrm>
          <a:off x="1475656" y="1255693"/>
          <a:ext cx="6048672" cy="3487013"/>
        </p:xfrm>
        <a:graphic>
          <a:graphicData uri="http://schemas.openxmlformats.org/presentationml/2006/ole">
            <p:oleObj spid="_x0000_s3079" name="Worksheet" r:id="rId3" imgW="4767485" imgH="2609314" progId="Excel.Sheet.8">
              <p:embed/>
            </p:oleObj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609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357422" y="4071942"/>
            <a:ext cx="67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101</a:t>
            </a:r>
            <a:endParaRPr lang="pt-BR" sz="11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57686" y="4071942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199</a:t>
            </a:r>
            <a:endParaRPr lang="pt-BR" sz="11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143636" y="4071942"/>
            <a:ext cx="6153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305</a:t>
            </a:r>
            <a:endParaRPr lang="pt-BR" sz="1100" dirty="0"/>
          </a:p>
        </p:txBody>
      </p:sp>
    </p:spTree>
    <p:extLst>
      <p:ext uri="{BB962C8B-B14F-4D97-AF65-F5344CB8AC3E}">
        <p14:creationId xmlns="" xmlns:p14="http://schemas.microsoft.com/office/powerpoint/2010/main" val="30024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941168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proporção de mulheres entre 50 e 69 anos com mamografia em dia.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UBS Manoel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Fernandes Vieira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Sena Madureira/AC,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2016.</a:t>
            </a:r>
          </a:p>
          <a:p>
            <a:endParaRPr lang="pt-BR" sz="2400" b="1" dirty="0"/>
          </a:p>
          <a:p>
            <a:pPr algn="r"/>
            <a:r>
              <a:rPr lang="pt-BR" dirty="0"/>
              <a:t>Fonte: Planilha Final da Coleta de Dados.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-36512" y="332656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</a:rPr>
              <a:t>Resultados Objetivo </a:t>
            </a:r>
            <a:r>
              <a:rPr lang="pt-BR" sz="3600" b="1" dirty="0" smtClean="0">
                <a:solidFill>
                  <a:srgbClr val="000099"/>
                </a:solidFill>
              </a:rPr>
              <a:t>1, </a:t>
            </a:r>
            <a:r>
              <a:rPr lang="pt-BR" sz="3600" b="1" dirty="0">
                <a:solidFill>
                  <a:srgbClr val="000099"/>
                </a:solidFill>
              </a:rPr>
              <a:t>Meta </a:t>
            </a:r>
            <a:r>
              <a:rPr lang="pt-BR" sz="3600" b="1" dirty="0" smtClean="0">
                <a:solidFill>
                  <a:srgbClr val="000099"/>
                </a:solidFill>
              </a:rPr>
              <a:t>1.2</a:t>
            </a:r>
            <a:endParaRPr lang="pt-BR" sz="3600" b="1" dirty="0">
              <a:solidFill>
                <a:srgbClr val="000099"/>
              </a:solidFill>
            </a:endParaRPr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09560"/>
            <a:ext cx="6120680" cy="337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28860" y="3857628"/>
            <a:ext cx="4901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31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86248" y="3857628"/>
            <a:ext cx="543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  56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286512" y="3857628"/>
            <a:ext cx="328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80</a:t>
            </a:r>
            <a:endParaRPr lang="pt-BR" sz="1100" dirty="0"/>
          </a:p>
        </p:txBody>
      </p:sp>
    </p:spTree>
    <p:extLst>
      <p:ext uri="{BB962C8B-B14F-4D97-AF65-F5344CB8AC3E}">
        <p14:creationId xmlns="" xmlns:p14="http://schemas.microsoft.com/office/powerpoint/2010/main" val="5191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6300" y="1575048"/>
            <a:ext cx="7731913" cy="5094312"/>
          </a:xfrm>
        </p:spPr>
        <p:txBody>
          <a:bodyPr/>
          <a:lstStyle/>
          <a:p>
            <a:pPr marL="0" lvl="0" indent="0" algn="just">
              <a:buNone/>
            </a:pPr>
            <a:r>
              <a:rPr lang="pt-BR" sz="24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qualidade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atendimento das mulheres que realizam detecção precoce de câncer de colo de útero e de mama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2.1: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Obter 100% de coleta de amostras satisfatórias do exame citopatológico de colo de útero.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4800" cy="648072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cap="none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 e Metas </a:t>
            </a:r>
            <a:endParaRPr lang="pt-BR" sz="3600" b="1" cap="none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172400" y="980728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  <p:sp>
        <p:nvSpPr>
          <p:cNvPr id="6" name="Seta entalhada para a direita 5"/>
          <p:cNvSpPr/>
          <p:nvPr/>
        </p:nvSpPr>
        <p:spPr>
          <a:xfrm>
            <a:off x="7962255" y="6336804"/>
            <a:ext cx="93610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637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725144"/>
            <a:ext cx="84249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 bmk="_Toc42707350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Gráfico da proporção de mulheres com amostras satisfatórias do exame citopatológico de colo de útero.</a:t>
            </a:r>
            <a:r>
              <a:rPr kumimoji="0" lang="pt-BR" sz="2000" b="0" i="0" u="none" strike="noStrike" cap="none" normalizeH="0" dirty="0" smtClean="0" bmk="_Toc42707350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000" b="0" i="0" u="none" strike="noStrike" cap="none" normalizeH="0" baseline="0" dirty="0" smtClean="0" bmk="_Toc42707350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UBS </a:t>
            </a:r>
            <a:r>
              <a:rPr lang="pt-BR" sz="2000" dirty="0" smtClean="0" bmk="_Toc427073504">
                <a:latin typeface="Arial" pitchFamily="34" charset="0"/>
                <a:ea typeface="Calibri" pitchFamily="34" charset="0"/>
                <a:cs typeface="Times New Roman" pitchFamily="18" charset="0"/>
              </a:rPr>
              <a:t>Manoel </a:t>
            </a:r>
            <a:r>
              <a:rPr lang="pt-BR" sz="2000" dirty="0" bmk="_Toc427073504">
                <a:latin typeface="Arial" pitchFamily="34" charset="0"/>
                <a:ea typeface="Calibri" pitchFamily="34" charset="0"/>
                <a:cs typeface="Times New Roman" pitchFamily="18" charset="0"/>
              </a:rPr>
              <a:t>F</a:t>
            </a:r>
            <a:r>
              <a:rPr lang="pt-BR" sz="2000" dirty="0" smtClean="0" bmk="_Toc427073504">
                <a:latin typeface="Arial" pitchFamily="34" charset="0"/>
                <a:ea typeface="Calibri" pitchFamily="34" charset="0"/>
                <a:cs typeface="Times New Roman" pitchFamily="18" charset="0"/>
              </a:rPr>
              <a:t>ernandes Vieira</a:t>
            </a:r>
            <a:r>
              <a:rPr kumimoji="0" lang="pt-BR" sz="2000" b="0" i="0" u="none" strike="noStrike" cap="none" normalizeH="0" baseline="0" dirty="0" smtClean="0" bmk="_Toc42707350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Sena Madureira/AC, 2016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99592" y="188639"/>
            <a:ext cx="6927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</a:rPr>
              <a:t>Resultado: Objetivo </a:t>
            </a:r>
            <a:r>
              <a:rPr lang="pt-BR" sz="3600" b="1" dirty="0" smtClean="0">
                <a:solidFill>
                  <a:srgbClr val="000099"/>
                </a:solidFill>
              </a:rPr>
              <a:t>2, </a:t>
            </a:r>
            <a:r>
              <a:rPr lang="pt-BR" sz="3600" b="1" dirty="0">
                <a:solidFill>
                  <a:srgbClr val="000099"/>
                </a:solidFill>
              </a:rPr>
              <a:t>Meta </a:t>
            </a:r>
            <a:r>
              <a:rPr lang="pt-BR" sz="3600" b="1" dirty="0" smtClean="0">
                <a:solidFill>
                  <a:srgbClr val="000099"/>
                </a:solidFill>
              </a:rPr>
              <a:t>2.1 </a:t>
            </a:r>
            <a:endParaRPr lang="pt-BR" sz="3600" b="1" dirty="0">
              <a:solidFill>
                <a:srgbClr val="000099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860032" y="6294897"/>
            <a:ext cx="393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Fonte: Planilha Final da Coleta de Dados</a:t>
            </a:r>
          </a:p>
        </p:txBody>
      </p:sp>
      <p:graphicFrame>
        <p:nvGraphicFramePr>
          <p:cNvPr id="7" name="Chart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3365410"/>
              </p:ext>
            </p:extLst>
          </p:nvPr>
        </p:nvGraphicFramePr>
        <p:xfrm>
          <a:off x="1411193" y="908720"/>
          <a:ext cx="5904656" cy="3591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303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0351" y="1428736"/>
            <a:ext cx="7924800" cy="486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a adesão das mulheres à realização de exame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de colo de útero e mamografia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3.1: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Identificar 100% das mulheres com exame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alterado sem acompanhamento pela unidade de saúde.</a:t>
            </a:r>
          </a:p>
          <a:p>
            <a:pPr algn="just"/>
            <a:endParaRPr lang="pt-BR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3.2: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Identificar 100% das mulheres com mamografia alterada sem acompanhamento pela unidade de saúde.</a:t>
            </a:r>
          </a:p>
          <a:p>
            <a:pPr marL="0" indent="0" algn="just">
              <a:buNone/>
            </a:pPr>
            <a:endParaRPr lang="pt-BR" sz="4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4800" cy="648072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cap="none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 e Metas </a:t>
            </a:r>
            <a:endParaRPr lang="pt-BR" sz="3600" b="1" cap="none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172400" y="980728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  <p:sp>
        <p:nvSpPr>
          <p:cNvPr id="6" name="Seta entalhada para a direita 5"/>
          <p:cNvSpPr/>
          <p:nvPr/>
        </p:nvSpPr>
        <p:spPr>
          <a:xfrm>
            <a:off x="7704348" y="6309320"/>
            <a:ext cx="93610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691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16277" y="2609036"/>
            <a:ext cx="47115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9546" indent="-857250" algn="ctr">
              <a:buFont typeface="Wingdings" pitchFamily="2" charset="2"/>
              <a:buChar char="v"/>
            </a:pPr>
            <a:r>
              <a:rPr lang="pt-BR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5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514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67544" y="1340768"/>
            <a:ext cx="8390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Meta 3.3: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busca ativa em 100% de mulheres com exame citopatológico alterado sem acompanhamento pela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3.4: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busca ativa em 100% de mulheres com mamografia alterada sem acompanhamento pela unidade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Resultados para as metas 3.1, 3.2, 3.3 e 3.4: 100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% durante os 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 (três)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meses da intervenção. 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539552" y="188640"/>
            <a:ext cx="7924800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itchFamily="2" charset="2"/>
              <a:buChar char="v"/>
            </a:pPr>
            <a:r>
              <a:rPr lang="pt-BR" sz="36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 e Metas 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100392" y="836712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1040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412776"/>
            <a:ext cx="85347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Melhorar o registro das informações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Meta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4.1: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Manter registro da coleta de exame citopatológico de colo de útero em registro específico em 100% das mulheres cadastradas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Meta 4.2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Manter registro da realização da mamografia em registro específico em 100% das mulheres cadastradas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Resultado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para meta 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4.1 e 4.2: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100% durante os 3 (três)  meses da intervenção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11560" y="332656"/>
            <a:ext cx="7924800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 e Metas 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172400" y="980728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447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3187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Mapear as mulheres de risco para câncer de colo de útero e de mama.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Meta 5.1: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mulheres entre 25 e 64 anos com pesquisa de sinais de alerta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câncer de colo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útero.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Meta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5.2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Realizar avaliação de risco para câncer de mama em 100% das mulheres entre 50 e 69 anos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Resultado para meta 5.1 e 5.2: 100% durante os 3 (três)  meses da intervenção.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11560" y="332656"/>
            <a:ext cx="7924800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 e Metas 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172400" y="980728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  <p:sp>
        <p:nvSpPr>
          <p:cNvPr id="5" name="Seta entalhada para a direita 4"/>
          <p:cNvSpPr/>
          <p:nvPr/>
        </p:nvSpPr>
        <p:spPr>
          <a:xfrm>
            <a:off x="7829791" y="6346182"/>
            <a:ext cx="936104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95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556792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6: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Promover a saúde das mulheres que realizam detecção precoce de câncer de colo de útero e de mama 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Meta 6.1: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Orientar 100% das mulheres cadastradas sobre DST e fatores de risco para câncer de colo de útero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Meta 6.2: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Orientar 100% das mulheres cadastradas sobre doenças sexualmente transmissíveis (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DSTs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e fatores de risco para câncer de mama.</a:t>
            </a:r>
          </a:p>
          <a:p>
            <a:pPr algn="just"/>
            <a:endParaRPr lang="pt-BR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Resultado para meta 6.1 e 6.2: 100% durante os 3 (três)  meses da intervenção.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6814" y="404664"/>
            <a:ext cx="7555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itchFamily="2" charset="2"/>
              <a:buChar char="v"/>
            </a:pP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Objetivos Específicos e Metas </a:t>
            </a:r>
          </a:p>
          <a:p>
            <a:pPr marL="571500" indent="-571500" algn="ctr"/>
            <a:endParaRPr lang="pt-BR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33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00108"/>
            <a:ext cx="8373616" cy="5286412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Importância da 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intervenção para equipe:</a:t>
            </a:r>
          </a:p>
          <a:p>
            <a:pPr marL="457200" lvl="1" indent="0" algn="just">
              <a:buNone/>
            </a:pPr>
            <a:endParaRPr lang="pt-BR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Fortalecimento do trabalho em equipe; 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rganização dos processos de trabalho; 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Conhecimento e melhoria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indicadores; 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prática clínica através da capacitação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equipe sobre o Manual Técnico de Controle dos Cânceres de Colo de Útero e da Mama do Ministério da Saúde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2006;</a:t>
            </a:r>
          </a:p>
          <a:p>
            <a:pPr marL="0" indent="0" algn="just">
              <a:buNone/>
            </a:pPr>
            <a:endParaRPr lang="pt-BR" sz="1000" dirty="0"/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0099"/>
                </a:solidFill>
              </a:rPr>
              <a:t>      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6494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373616" cy="4525963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Importância da intervenção para o 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serviço:</a:t>
            </a:r>
            <a:endParaRPr lang="pt-BR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Facilitou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fluxo das usuárias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ação programática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controle e registro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informações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Maior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organização do trabalho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através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agendamento prévio das usuárias.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8172400" y="692696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348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62028"/>
            <a:ext cx="8373616" cy="5795972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2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 intervenção para </a:t>
            </a:r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 comunidade:</a:t>
            </a:r>
          </a:p>
          <a:p>
            <a:pPr marL="457200" lvl="1" indent="0" algn="just">
              <a:buNone/>
            </a:pPr>
            <a:endParaRPr lang="pt-BR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Melhorou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os atendimentos para a ação programática e não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afetado os demais atendimentos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UBS.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conscientização e o engajamento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público 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mulheres e da comunidade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geral.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exames para diagnóstico precoce do câncer de colo de útero e de mama e a periodicidade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mesmos.</a:t>
            </a:r>
          </a:p>
          <a:p>
            <a:pPr marL="0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Reativação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conselhos locais de saúde,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melhorando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participação e o controle social.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pt-BR" sz="24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pt-BR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8172400" y="692696"/>
            <a:ext cx="665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0099"/>
                </a:solidFill>
              </a:rPr>
              <a:t>cont.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560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71546"/>
            <a:ext cx="8373616" cy="538179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Ações já estão incorporadas a rotina do serviço, e para sua continuidade é necessário:</a:t>
            </a:r>
          </a:p>
          <a:p>
            <a:pPr marL="457200" lvl="1" indent="0"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Manter as ações que já estão sendo realizadas;</a:t>
            </a:r>
          </a:p>
          <a:p>
            <a:pPr marL="457200" lvl="1" indent="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Interatuar com a comunidade e</a:t>
            </a:r>
          </a:p>
          <a:p>
            <a:pPr marL="457200" lvl="1" indent="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Ampliar ainda mais a cobertura para prevenção do câncer de colo de útero e de mama.</a:t>
            </a:r>
          </a:p>
        </p:txBody>
      </p:sp>
      <p:sp>
        <p:nvSpPr>
          <p:cNvPr id="2" name="Retângulo 1"/>
          <p:cNvSpPr/>
          <p:nvPr/>
        </p:nvSpPr>
        <p:spPr>
          <a:xfrm>
            <a:off x="428596" y="19154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Font typeface="Wingdings" pitchFamily="2" charset="2"/>
              <a:buChar char="v"/>
            </a:pPr>
            <a:r>
              <a:rPr lang="pt-BR" sz="3200" b="1" dirty="0">
                <a:solidFill>
                  <a:srgbClr val="000099"/>
                </a:solidFill>
              </a:rPr>
              <a:t> </a:t>
            </a:r>
            <a:r>
              <a:rPr lang="pt-BR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1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57298"/>
            <a:ext cx="8373616" cy="5096038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curso propiciou:</a:t>
            </a:r>
          </a:p>
          <a:p>
            <a:pPr marL="457200" lvl="1" indent="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trocas de pontos de vista e opiniões, sobre os principais problemas das comunidades, com professores e outros participantes do curso;</a:t>
            </a:r>
          </a:p>
          <a:p>
            <a:pPr marL="457200" lvl="1" indent="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Qualificação dos meus conhecimentos e da língua portuguesa;</a:t>
            </a:r>
          </a:p>
          <a:p>
            <a:pPr marL="457200" lvl="1" indent="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Eficiência em relação ao planejamento e à gestão e</a:t>
            </a:r>
          </a:p>
          <a:p>
            <a:pPr marL="457200" lvl="1" indent="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Mais competência para formar vínculos com a população atendida.</a:t>
            </a:r>
          </a:p>
        </p:txBody>
      </p:sp>
      <p:sp>
        <p:nvSpPr>
          <p:cNvPr id="2" name="Retângulo 1"/>
          <p:cNvSpPr/>
          <p:nvPr/>
        </p:nvSpPr>
        <p:spPr>
          <a:xfrm>
            <a:off x="428596" y="19154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Font typeface="Wingdings" pitchFamily="2" charset="2"/>
              <a:buChar char="v"/>
            </a:pPr>
            <a:r>
              <a:rPr lang="pt-BR" sz="3200" b="1" dirty="0">
                <a:solidFill>
                  <a:srgbClr val="000099"/>
                </a:solidFill>
              </a:rPr>
              <a:t> </a:t>
            </a:r>
            <a:r>
              <a:rPr lang="pt-BR" sz="3600" b="1" dirty="0" smtClean="0">
                <a:solidFill>
                  <a:srgbClr val="000099"/>
                </a:solidFill>
              </a:rPr>
              <a:t>Reflexão crítica sobre o processo pessoal de aprendizagem </a:t>
            </a:r>
            <a:endParaRPr lang="pt-BR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1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16633"/>
            <a:ext cx="850112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0099"/>
                </a:solidFill>
              </a:rPr>
              <a:t>Agradecimentos</a:t>
            </a:r>
            <a:endParaRPr lang="pt-BR" sz="3600" dirty="0">
              <a:solidFill>
                <a:srgbClr val="0000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Aos meus pais pela minha existência e ajuda em todo momento.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Aos meus filhos por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serem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razão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meus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esforços em cumprir as minhas metas.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minha orientadora pelo seu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apoio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realização deste trabalho.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Aos Gestores do Município Sena Madureira/AC.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À equipe, comunidade e aos usuários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 Manoel Fernandes Vieira.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Ao Ministério da Saúde do Brasil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toda equipe da UNASUS-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UFPel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6388977" y="6426052"/>
            <a:ext cx="2719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latin typeface="Arial" pitchFamily="34" charset="0"/>
                <a:cs typeface="Arial" pitchFamily="34" charset="0"/>
              </a:rPr>
              <a:t>Alexey Romero Terrero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8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323528" y="981348"/>
            <a:ext cx="8352928" cy="568801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4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Importância da Ação Programática</a:t>
            </a:r>
          </a:p>
          <a:p>
            <a:pPr algn="just">
              <a:buFont typeface="Wingdings" pitchFamily="2" charset="2"/>
              <a:buChar char="v"/>
            </a:pPr>
            <a:endParaRPr lang="pt-BR" b="1" dirty="0" smtClean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endParaRPr lang="pt-BR" sz="3000" b="1" dirty="0" smtClean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r>
              <a:rPr lang="pt-BR" sz="3000" dirty="0" smtClean="0"/>
              <a:t>         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elevada incidência e mortalidade por câncer do colo do útero e da mama no Brasil justificam a implantação de estratégias efetivas de controle dessas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doenças. 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endParaRPr lang="pt-BR" sz="3000" dirty="0" smtClean="0"/>
          </a:p>
          <a:p>
            <a:pPr marL="0" indent="0" algn="just">
              <a:buNone/>
            </a:pPr>
            <a:endParaRPr lang="pt-BR" sz="1400" dirty="0" smtClean="0"/>
          </a:p>
          <a:p>
            <a:pPr marL="0" indent="0" algn="just">
              <a:buNone/>
            </a:pPr>
            <a:r>
              <a:rPr lang="pt-BR" sz="3000" dirty="0" smtClean="0"/>
              <a:t>          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Tanto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a incidência como a mortalidade por câncer do colo do útero podem ser reduzidas com programas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organizados </a:t>
            </a:r>
            <a:r>
              <a:rPr lang="pt-BR" sz="31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rastreamento e atenção à saúde.</a:t>
            </a:r>
          </a:p>
          <a:p>
            <a:pPr marL="0" indent="0" algn="just">
              <a:buNone/>
            </a:pPr>
            <a:endParaRPr lang="pt-BR" sz="3000" dirty="0" smtClean="0"/>
          </a:p>
          <a:p>
            <a:pPr marL="0" indent="0" algn="just">
              <a:buNone/>
            </a:pPr>
            <a:endParaRPr lang="pt-BR" sz="3000" dirty="0" smtClean="0"/>
          </a:p>
          <a:p>
            <a:pPr marL="0" indent="0" algn="r">
              <a:buNone/>
            </a:pPr>
            <a:r>
              <a:rPr lang="pt-BR" sz="1900" dirty="0" smtClean="0"/>
              <a:t>BRASIL. Ministério da Saúde. </a:t>
            </a:r>
          </a:p>
          <a:p>
            <a:pPr marL="0" indent="0" algn="r">
              <a:buNone/>
            </a:pPr>
            <a:r>
              <a:rPr lang="pt-BR" sz="1900" dirty="0" smtClean="0"/>
              <a:t>Controle dos cânceres do colo do útero e da mama. 2. ed. Brasília: </a:t>
            </a:r>
          </a:p>
          <a:p>
            <a:pPr marL="0" indent="0" algn="r">
              <a:buNone/>
            </a:pPr>
            <a:r>
              <a:rPr lang="pt-BR" sz="1900" dirty="0" smtClean="0"/>
              <a:t>(Cadernos de Atenção Básica,2013).</a:t>
            </a:r>
          </a:p>
          <a:p>
            <a:pPr marL="0" indent="0" algn="just">
              <a:buNone/>
            </a:pPr>
            <a:endParaRPr lang="pt-BR" sz="3000" b="1" dirty="0"/>
          </a:p>
        </p:txBody>
      </p:sp>
      <p:sp>
        <p:nvSpPr>
          <p:cNvPr id="4" name="Seta entalhada para a direita 3"/>
          <p:cNvSpPr/>
          <p:nvPr/>
        </p:nvSpPr>
        <p:spPr>
          <a:xfrm>
            <a:off x="482720" y="2132856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entalhada para a direita 4"/>
          <p:cNvSpPr/>
          <p:nvPr/>
        </p:nvSpPr>
        <p:spPr>
          <a:xfrm>
            <a:off x="611560" y="3933056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76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0166" y="1928802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Obrigado!</a:t>
            </a:r>
            <a:endParaRPr lang="pt-BR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642" y="44624"/>
            <a:ext cx="90328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algn="ctr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3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Caracterização do município Sena Madureira</a:t>
            </a:r>
          </a:p>
          <a:p>
            <a:pPr marL="118872" algn="ctr">
              <a:buClr>
                <a:srgbClr val="000099"/>
              </a:buClr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-36512" y="6516377"/>
            <a:ext cx="9252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/>
              <a:t> Fonte</a:t>
            </a:r>
            <a:r>
              <a:rPr lang="pt-BR" dirty="0" smtClean="0"/>
              <a:t>:   IBGE </a:t>
            </a:r>
            <a:r>
              <a:rPr lang="pt-BR" dirty="0"/>
              <a:t>- Instituto Brasileiro de Geografia e </a:t>
            </a:r>
            <a:r>
              <a:rPr lang="pt-BR" dirty="0" smtClean="0"/>
              <a:t>Estatística, 2015.</a:t>
            </a:r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126167" y="950937"/>
            <a:ext cx="8888854" cy="3270151"/>
            <a:chOff x="126167" y="950937"/>
            <a:chExt cx="8888854" cy="3270151"/>
          </a:xfrm>
        </p:grpSpPr>
        <p:grpSp>
          <p:nvGrpSpPr>
            <p:cNvPr id="6" name="Grupo 5"/>
            <p:cNvGrpSpPr/>
            <p:nvPr/>
          </p:nvGrpSpPr>
          <p:grpSpPr>
            <a:xfrm>
              <a:off x="126167" y="950937"/>
              <a:ext cx="8888854" cy="3270151"/>
              <a:chOff x="1047234" y="1052736"/>
              <a:chExt cx="8096766" cy="3270151"/>
            </a:xfrm>
          </p:grpSpPr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7234" y="1052736"/>
                <a:ext cx="4028822" cy="3270151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1314" y="1052736"/>
                <a:ext cx="4232686" cy="3270151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Elipse 6"/>
            <p:cNvSpPr/>
            <p:nvPr/>
          </p:nvSpPr>
          <p:spPr>
            <a:xfrm>
              <a:off x="323528" y="1844824"/>
              <a:ext cx="720080" cy="432048"/>
            </a:xfrm>
            <a:prstGeom prst="ellipse">
              <a:avLst/>
            </a:prstGeom>
            <a:noFill/>
            <a:ln>
              <a:solidFill>
                <a:srgbClr val="EA7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44343"/>
              </p:ext>
            </p:extLst>
          </p:nvPr>
        </p:nvGraphicFramePr>
        <p:xfrm>
          <a:off x="971600" y="4924209"/>
          <a:ext cx="7200800" cy="1385111"/>
        </p:xfrm>
        <a:graphic>
          <a:graphicData uri="http://schemas.openxmlformats.org/drawingml/2006/table">
            <a:tbl>
              <a:tblPr/>
              <a:tblGrid>
                <a:gridCol w="4175827"/>
                <a:gridCol w="3024973"/>
              </a:tblGrid>
              <a:tr h="250006">
                <a:tc>
                  <a:txBody>
                    <a:bodyPr/>
                    <a:lstStyle/>
                    <a:p>
                      <a:r>
                        <a:rPr lang="pt-BR" b="1" dirty="0">
                          <a:effectLst/>
                        </a:rPr>
                        <a:t>Área da unidade territorial (km²)</a:t>
                      </a: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>
                          <a:effectLst/>
                        </a:rPr>
                        <a:t>23.752,869</a:t>
                      </a: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50006">
                <a:tc>
                  <a:txBody>
                    <a:bodyPr/>
                    <a:lstStyle/>
                    <a:p>
                      <a:r>
                        <a:rPr lang="pt-BR" b="1" dirty="0">
                          <a:effectLst/>
                        </a:rPr>
                        <a:t>População estimada </a:t>
                      </a:r>
                      <a:r>
                        <a:rPr lang="pt-BR" b="1" baseline="0" dirty="0" smtClean="0">
                          <a:effectLst/>
                        </a:rPr>
                        <a:t> </a:t>
                      </a:r>
                      <a:endParaRPr lang="pt-BR" b="1" dirty="0">
                        <a:effectLst/>
                      </a:endParaRP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>
                          <a:effectLst/>
                        </a:rPr>
                        <a:t>41.036</a:t>
                      </a: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50006">
                <a:tc>
                  <a:txBody>
                    <a:bodyPr/>
                    <a:lstStyle/>
                    <a:p>
                      <a:r>
                        <a:rPr lang="pt-BR" b="1" dirty="0" smtClean="0">
                          <a:effectLst/>
                        </a:rPr>
                        <a:t>       Homens</a:t>
                      </a:r>
                      <a:endParaRPr lang="pt-BR" b="1" dirty="0">
                        <a:effectLst/>
                      </a:endParaRP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effectLst/>
                        </a:rPr>
                        <a:t>19.739</a:t>
                      </a:r>
                      <a:endParaRPr lang="pt-BR" b="0" dirty="0">
                        <a:effectLst/>
                      </a:endParaRP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76426">
                <a:tc>
                  <a:txBody>
                    <a:bodyPr/>
                    <a:lstStyle/>
                    <a:p>
                      <a:r>
                        <a:rPr lang="pt-BR" b="1" dirty="0" smtClean="0">
                          <a:effectLst/>
                        </a:rPr>
                        <a:t>       Mulheres</a:t>
                      </a:r>
                      <a:endParaRPr lang="pt-BR" b="1" dirty="0">
                        <a:effectLst/>
                      </a:endParaRP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effectLst/>
                        </a:rPr>
                        <a:t>18.290</a:t>
                      </a:r>
                    </a:p>
                  </a:txBody>
                  <a:tcPr marL="0" marR="0" marT="0" marB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0" y="435581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Localização: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145 km da capital do estado do Acre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2909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86301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62,39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%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população estão localizadas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zona urbana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e  37.61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% na zona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Rural. 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Limites do município: </a:t>
            </a:r>
            <a:endParaRPr lang="pt-BR" sz="2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• Norte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com o estado Amazonas;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• Sul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com o município de Assis Brasil;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• Leste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com os municípios de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Bujari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Rio Branco, Xapuri e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 Brasileia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• Oeste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com o município Manuel Urbano;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• Sudoeste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com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Peru.</a:t>
            </a:r>
          </a:p>
          <a:p>
            <a:pPr algn="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Wikipédia/Geografia Sena Madureira, 2015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47642" y="44624"/>
            <a:ext cx="90328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algn="ctr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3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Caracterização do município Sena Madureira</a:t>
            </a:r>
          </a:p>
          <a:p>
            <a:pPr marL="118872" algn="ctr">
              <a:buClr>
                <a:srgbClr val="000099"/>
              </a:buClr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eta entalhada para a direita 4"/>
          <p:cNvSpPr/>
          <p:nvPr/>
        </p:nvSpPr>
        <p:spPr>
          <a:xfrm>
            <a:off x="717290" y="1484784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96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650" y="975494"/>
            <a:ext cx="8672830" cy="56938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sz="28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2800" b="1" u="sng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município </a:t>
            </a:r>
            <a:r>
              <a:rPr lang="pt-BR" sz="2800" b="1" u="sng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conta com:</a:t>
            </a:r>
          </a:p>
          <a:p>
            <a:pPr algn="ctr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Unidades Básicas de Saúde, sendo que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delas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localizadas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na área Urbana e 4 localizadas na área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rural (estas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ainda não estão 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funcionamento);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U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 hospital que oferece atendimento de urgência e emergência; 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Serviço de SAMU para remoção de usuários que necessitam de atendimentos nos serviços de urgências especializadas.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47642" y="44624"/>
            <a:ext cx="903287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algn="ctr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3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Caracterização do município Sena Madureira</a:t>
            </a:r>
          </a:p>
          <a:p>
            <a:pPr marL="118872" algn="ctr">
              <a:buClr>
                <a:srgbClr val="000099"/>
              </a:buClr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9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38850" y="100010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UBS Manoel Fernandes Vieira </a:t>
            </a:r>
          </a:p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município Sena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Madureira, Acre.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8259" y="116632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Caracterização da Unidade de Saúde </a:t>
            </a:r>
            <a:endParaRPr lang="pt-BR" sz="3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2143116"/>
            <a:ext cx="8424936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Localização: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área urbana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Total de </a:t>
            </a:r>
            <a:r>
              <a:rPr lang="pt-BR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3416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habitantes.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Conta  com uma Equipe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Saúde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Família;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Estima-se que nesta área residam 702 Mulheres entre 25 e 64 e 171 Mulheres entre  50 e 69 anos de idade</a:t>
            </a:r>
            <a:r>
              <a:rPr lang="pt-BR" sz="2800" dirty="0" smtClean="0"/>
              <a:t>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entalhada para a direita 7"/>
          <p:cNvSpPr/>
          <p:nvPr/>
        </p:nvSpPr>
        <p:spPr>
          <a:xfrm>
            <a:off x="1547664" y="1351127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18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412776"/>
            <a:ext cx="828092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spc="30" dirty="0" smtClean="0"/>
              <a:t>         Baixa </a:t>
            </a:r>
            <a:r>
              <a:rPr lang="pt-BR" sz="3000" spc="30" dirty="0"/>
              <a:t>cobertura existente na prevenção do câncer de colo de útero (</a:t>
            </a:r>
            <a:r>
              <a:rPr lang="pt-BR" sz="3000" spc="30" dirty="0" smtClean="0"/>
              <a:t>30%).</a:t>
            </a:r>
          </a:p>
          <a:p>
            <a:pPr algn="just"/>
            <a:endParaRPr lang="pt-BR" sz="1600" spc="30" dirty="0"/>
          </a:p>
          <a:p>
            <a:pPr algn="just"/>
            <a:r>
              <a:rPr lang="pt-BR" sz="3000" spc="30" dirty="0" smtClean="0"/>
              <a:t>          baixa cobertura na prevenção do câncer de mama (25%) e ausência de registro.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11663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342900" algn="ctr">
              <a:buClr>
                <a:srgbClr val="000099"/>
              </a:buClr>
              <a:buFont typeface="Wingdings" pitchFamily="2" charset="2"/>
              <a:buChar char="v"/>
            </a:pPr>
            <a:r>
              <a:rPr lang="pt-BR" sz="3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Situação </a:t>
            </a:r>
            <a:r>
              <a:rPr lang="pt-BR" sz="32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 ação programática na Unidade antes da </a:t>
            </a:r>
            <a:r>
              <a:rPr lang="pt-BR" sz="32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intervenção</a:t>
            </a:r>
            <a:endParaRPr lang="pt-BR" sz="3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ta entalhada para a direita 3"/>
          <p:cNvSpPr/>
          <p:nvPr/>
        </p:nvSpPr>
        <p:spPr>
          <a:xfrm>
            <a:off x="611560" y="1484784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entalhada para a direita 4"/>
          <p:cNvSpPr/>
          <p:nvPr/>
        </p:nvSpPr>
        <p:spPr>
          <a:xfrm>
            <a:off x="596752" y="2713659"/>
            <a:ext cx="504056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3054" y="3983695"/>
            <a:ext cx="85689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spc="30" dirty="0" smtClean="0">
                <a:latin typeface="Arial" pitchFamily="34" charset="0"/>
                <a:cs typeface="Arial" pitchFamily="34" charset="0"/>
              </a:rPr>
              <a:t>        Equipe </a:t>
            </a:r>
            <a:r>
              <a:rPr lang="pt-BR" sz="2800" spc="30" dirty="0">
                <a:latin typeface="Arial" pitchFamily="34" charset="0"/>
                <a:cs typeface="Arial" pitchFamily="34" charset="0"/>
              </a:rPr>
              <a:t>com </a:t>
            </a:r>
            <a:r>
              <a:rPr lang="pt-BR" sz="2800" spc="30" dirty="0" smtClean="0">
                <a:latin typeface="Arial" pitchFamily="34" charset="0"/>
                <a:cs typeface="Arial" pitchFamily="34" charset="0"/>
              </a:rPr>
              <a:t>necessidade de capacitação.</a:t>
            </a:r>
            <a:endParaRPr lang="pt-BR" spc="30" dirty="0"/>
          </a:p>
          <a:p>
            <a:endParaRPr lang="pt-BR" dirty="0"/>
          </a:p>
        </p:txBody>
      </p:sp>
      <p:sp>
        <p:nvSpPr>
          <p:cNvPr id="8" name="Seta entalhada para a direita 7"/>
          <p:cNvSpPr/>
          <p:nvPr/>
        </p:nvSpPr>
        <p:spPr>
          <a:xfrm>
            <a:off x="560748" y="4023765"/>
            <a:ext cx="576064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58290" y="4783914"/>
            <a:ext cx="84249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solidFill>
                  <a:srgbClr val="000099"/>
                </a:solidFill>
              </a:rPr>
              <a:t>Pouca organização e efetividade das ações de prevenção </a:t>
            </a:r>
            <a:r>
              <a:rPr lang="pt-BR" sz="2800" b="1" dirty="0">
                <a:solidFill>
                  <a:srgbClr val="000099"/>
                </a:solidFill>
              </a:rPr>
              <a:t>e controle dos cânceres de colo de útero e mama na UBS </a:t>
            </a:r>
            <a:r>
              <a:rPr lang="pt-BR" sz="2800" b="1" dirty="0" smtClean="0">
                <a:solidFill>
                  <a:srgbClr val="000099"/>
                </a:solidFill>
              </a:rPr>
              <a:t>Manoel Fernandes Vieira </a:t>
            </a:r>
            <a:r>
              <a:rPr lang="pt-BR" sz="2800" b="1" dirty="0">
                <a:solidFill>
                  <a:srgbClr val="000099"/>
                </a:solidFill>
              </a:rPr>
              <a:t>em Sena Madureira/AC.</a:t>
            </a:r>
          </a:p>
        </p:txBody>
      </p:sp>
    </p:spTree>
    <p:extLst>
      <p:ext uri="{BB962C8B-B14F-4D97-AF65-F5344CB8AC3E}">
        <p14:creationId xmlns="" xmlns:p14="http://schemas.microsoft.com/office/powerpoint/2010/main" val="28723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8903" y="2852936"/>
            <a:ext cx="4846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8096" indent="-685800" algn="ctr">
              <a:buFont typeface="Wingdings" pitchFamily="2" charset="2"/>
              <a:buChar char="v"/>
            </a:pPr>
            <a:r>
              <a:rPr lang="pt-BR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Intervenção</a:t>
            </a:r>
            <a:endParaRPr lang="pt-BR" sz="5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9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1635</Words>
  <Application>Microsoft Office PowerPoint</Application>
  <PresentationFormat>Apresentação na tela (4:3)</PresentationFormat>
  <Paragraphs>221</Paragraphs>
  <Slides>30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2" baseType="lpstr">
      <vt:lpstr>Tema do Office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Objetivo Geral</vt:lpstr>
      <vt:lpstr>Metodologia</vt:lpstr>
      <vt:lpstr>Metodologia</vt:lpstr>
      <vt:lpstr>Slide 13</vt:lpstr>
      <vt:lpstr>Objetivos Específicos e Metas </vt:lpstr>
      <vt:lpstr>Slide 15</vt:lpstr>
      <vt:lpstr>Slide 16</vt:lpstr>
      <vt:lpstr>Objetivos Específicos e Metas </vt:lpstr>
      <vt:lpstr>Slide 18</vt:lpstr>
      <vt:lpstr>Objetivos Específicos e Metas </vt:lpstr>
      <vt:lpstr>Slide 20</vt:lpstr>
      <vt:lpstr>Slide 21</vt:lpstr>
      <vt:lpstr>Slide 22</vt:lpstr>
      <vt:lpstr>Slide 23</vt:lpstr>
      <vt:lpstr>Discussão</vt:lpstr>
      <vt:lpstr>Discussão</vt:lpstr>
      <vt:lpstr>Discussão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Guilhermina</dc:creator>
  <cp:lastModifiedBy>Alexandra</cp:lastModifiedBy>
  <cp:revision>54</cp:revision>
  <dcterms:modified xsi:type="dcterms:W3CDTF">2016-03-14T14:11:41Z</dcterms:modified>
</cp:coreProperties>
</file>